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70" r:id="rId3"/>
    <p:sldId id="271" r:id="rId4"/>
    <p:sldId id="272" r:id="rId5"/>
    <p:sldId id="257" r:id="rId6"/>
    <p:sldId id="258" r:id="rId7"/>
    <p:sldId id="259" r:id="rId8"/>
    <p:sldId id="260" r:id="rId9"/>
    <p:sldId id="276" r:id="rId10"/>
    <p:sldId id="262" r:id="rId11"/>
    <p:sldId id="263" r:id="rId12"/>
    <p:sldId id="264" r:id="rId13"/>
    <p:sldId id="265" r:id="rId14"/>
    <p:sldId id="266" r:id="rId15"/>
    <p:sldId id="267" r:id="rId16"/>
    <p:sldId id="261" r:id="rId17"/>
    <p:sldId id="268" r:id="rId18"/>
    <p:sldId id="269" r:id="rId19"/>
    <p:sldId id="273" r:id="rId20"/>
    <p:sldId id="274" r:id="rId21"/>
    <p:sldId id="275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1/13/2026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1/13/2026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1/13/2026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1/13/2026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1/13/2026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1/13/2026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1/13/2026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1/13/2026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1/13/2026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32"/>
            <a:ext cx="2356674" cy="6853285"/>
            <a:chOff x="6627813" y="195454"/>
            <a:chExt cx="1952625" cy="5678297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454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1/13/2026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232158" y="487680"/>
            <a:ext cx="7913325" cy="945610"/>
          </a:xfrm>
        </p:spPr>
        <p:txBody>
          <a:bodyPr>
            <a:normAutofit/>
          </a:bodyPr>
          <a:lstStyle/>
          <a:p>
            <a:r>
              <a:rPr lang="es-CO" sz="4800" b="1" dirty="0" smtClean="0"/>
              <a:t>PROYECTO INSTITUCIONAL </a:t>
            </a:r>
            <a:endParaRPr lang="en-US" sz="4800" b="1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6295" y="1619795"/>
            <a:ext cx="7025049" cy="4637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50556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7709315" cy="725719"/>
          </a:xfrm>
        </p:spPr>
        <p:txBody>
          <a:bodyPr>
            <a:normAutofit fontScale="90000"/>
          </a:bodyPr>
          <a:lstStyle/>
          <a:p>
            <a:r>
              <a:rPr lang="es-ES" sz="4800" b="1" dirty="0"/>
              <a:t>Componentes del </a:t>
            </a:r>
            <a:r>
              <a:rPr lang="es-ES" sz="4800" b="1" dirty="0" smtClean="0"/>
              <a:t>proyecto.</a:t>
            </a:r>
            <a:r>
              <a:rPr lang="es-ES" b="1" dirty="0"/>
              <a:t/>
            </a:r>
            <a:br>
              <a:rPr lang="es-ES" b="1" dirty="0"/>
            </a:br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592925" y="1550127"/>
            <a:ext cx="8915400" cy="2673529"/>
          </a:xfrm>
        </p:spPr>
        <p:txBody>
          <a:bodyPr>
            <a:normAutofit fontScale="77500" lnSpcReduction="20000"/>
          </a:bodyPr>
          <a:lstStyle/>
          <a:p>
            <a:r>
              <a:rPr lang="es-ES" sz="3200" b="1" dirty="0">
                <a:solidFill>
                  <a:prstClr val="black">
                    <a:lumMod val="85000"/>
                    <a:lumOff val="15000"/>
                  </a:prstClr>
                </a:solidFill>
                <a:ea typeface="+mj-ea"/>
                <a:cs typeface="+mj-cs"/>
              </a:rPr>
              <a:t>✂️ 1. Talleres de Origami Matemático</a:t>
            </a:r>
            <a:br>
              <a:rPr lang="es-ES" sz="3200" b="1" dirty="0">
                <a:solidFill>
                  <a:prstClr val="black">
                    <a:lumMod val="85000"/>
                    <a:lumOff val="15000"/>
                  </a:prstClr>
                </a:solidFill>
                <a:ea typeface="+mj-ea"/>
                <a:cs typeface="+mj-cs"/>
              </a:rPr>
            </a:br>
            <a:r>
              <a:rPr lang="es-ES" sz="3200" dirty="0">
                <a:solidFill>
                  <a:prstClr val="black">
                    <a:lumMod val="85000"/>
                    <a:lumOff val="15000"/>
                  </a:prstClr>
                </a:solidFill>
                <a:ea typeface="+mj-ea"/>
                <a:cs typeface="+mj-cs"/>
              </a:rPr>
              <a:t>Figuras geométricas</a:t>
            </a:r>
            <a:br>
              <a:rPr lang="es-ES" sz="3200" dirty="0">
                <a:solidFill>
                  <a:prstClr val="black">
                    <a:lumMod val="85000"/>
                    <a:lumOff val="15000"/>
                  </a:prstClr>
                </a:solidFill>
                <a:ea typeface="+mj-ea"/>
                <a:cs typeface="+mj-cs"/>
              </a:rPr>
            </a:br>
            <a:r>
              <a:rPr lang="es-ES" sz="3200" dirty="0">
                <a:solidFill>
                  <a:prstClr val="black">
                    <a:lumMod val="85000"/>
                    <a:lumOff val="15000"/>
                  </a:prstClr>
                </a:solidFill>
                <a:ea typeface="+mj-ea"/>
                <a:cs typeface="+mj-cs"/>
              </a:rPr>
              <a:t>Fracciones y simetrías</a:t>
            </a:r>
            <a:br>
              <a:rPr lang="es-ES" sz="3200" dirty="0">
                <a:solidFill>
                  <a:prstClr val="black">
                    <a:lumMod val="85000"/>
                    <a:lumOff val="15000"/>
                  </a:prstClr>
                </a:solidFill>
                <a:ea typeface="+mj-ea"/>
                <a:cs typeface="+mj-cs"/>
              </a:rPr>
            </a:br>
            <a:r>
              <a:rPr lang="es-ES" sz="3200" dirty="0">
                <a:solidFill>
                  <a:prstClr val="black">
                    <a:lumMod val="85000"/>
                    <a:lumOff val="15000"/>
                  </a:prstClr>
                </a:solidFill>
                <a:ea typeface="+mj-ea"/>
                <a:cs typeface="+mj-cs"/>
              </a:rPr>
              <a:t>Volúmenes y cuerpos geométricos</a:t>
            </a:r>
            <a:br>
              <a:rPr lang="es-ES" sz="3200" dirty="0">
                <a:solidFill>
                  <a:prstClr val="black">
                    <a:lumMod val="85000"/>
                    <a:lumOff val="15000"/>
                  </a:prstClr>
                </a:solidFill>
                <a:ea typeface="+mj-ea"/>
                <a:cs typeface="+mj-cs"/>
              </a:rPr>
            </a:br>
            <a:r>
              <a:rPr lang="es-ES" sz="3200" dirty="0">
                <a:solidFill>
                  <a:prstClr val="black">
                    <a:lumMod val="85000"/>
                    <a:lumOff val="15000"/>
                  </a:prstClr>
                </a:solidFill>
                <a:ea typeface="+mj-ea"/>
                <a:cs typeface="+mj-cs"/>
              </a:rPr>
              <a:t>📐 </a:t>
            </a:r>
            <a:r>
              <a:rPr lang="es-ES" sz="3200" i="1" dirty="0">
                <a:solidFill>
                  <a:prstClr val="black">
                    <a:lumMod val="85000"/>
                    <a:lumOff val="15000"/>
                  </a:prstClr>
                </a:solidFill>
                <a:ea typeface="+mj-ea"/>
                <a:cs typeface="+mj-cs"/>
              </a:rPr>
              <a:t>Competencias:</a:t>
            </a:r>
            <a:r>
              <a:rPr lang="es-ES" sz="3200" dirty="0">
                <a:solidFill>
                  <a:prstClr val="black">
                    <a:lumMod val="85000"/>
                    <a:lumOff val="15000"/>
                  </a:prstClr>
                </a:solidFill>
                <a:ea typeface="+mj-ea"/>
                <a:cs typeface="+mj-cs"/>
              </a:rPr>
              <a:t> visualización espacial, precisión, secuenciación</a:t>
            </a:r>
            <a:r>
              <a:rPr lang="es-ES" sz="3200" dirty="0" smtClean="0">
                <a:solidFill>
                  <a:prstClr val="black">
                    <a:lumMod val="85000"/>
                    <a:lumOff val="15000"/>
                  </a:prstClr>
                </a:solidFill>
                <a:ea typeface="+mj-ea"/>
                <a:cs typeface="+mj-cs"/>
              </a:rPr>
              <a:t>.</a:t>
            </a:r>
          </a:p>
          <a:p>
            <a:pPr marL="0" indent="0">
              <a:buNone/>
            </a:pPr>
            <a:r>
              <a:rPr lang="es-ES" sz="3200" dirty="0">
                <a:solidFill>
                  <a:prstClr val="black">
                    <a:lumMod val="85000"/>
                    <a:lumOff val="15000"/>
                  </a:prstClr>
                </a:solidFill>
                <a:ea typeface="+mj-ea"/>
                <a:cs typeface="+mj-cs"/>
              </a:rPr>
              <a:t/>
            </a:r>
            <a:br>
              <a:rPr lang="es-ES" sz="3200" dirty="0">
                <a:solidFill>
                  <a:prstClr val="black">
                    <a:lumMod val="85000"/>
                    <a:lumOff val="15000"/>
                  </a:prstClr>
                </a:solidFill>
                <a:ea typeface="+mj-ea"/>
                <a:cs typeface="+mj-cs"/>
              </a:rPr>
            </a:br>
            <a:endParaRPr lang="en-US" dirty="0"/>
          </a:p>
        </p:txBody>
      </p:sp>
      <p:pic>
        <p:nvPicPr>
          <p:cNvPr id="5124" name="Picture 4" descr="COMO HACER UN CUBO DE PAPEL. FIGURA GEOMÉTRIC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8981" y="3678144"/>
            <a:ext cx="3641362" cy="2487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Tetraedro doble: Tutorial de origami fáci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4177" y="3678144"/>
            <a:ext cx="2437610" cy="2581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⩥ Figuras GEOMETRICAS de papel | DI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5621" y="3678144"/>
            <a:ext cx="2487523" cy="2487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48887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571795" y="635726"/>
            <a:ext cx="8915400" cy="3065417"/>
          </a:xfrm>
        </p:spPr>
        <p:txBody>
          <a:bodyPr/>
          <a:lstStyle/>
          <a:p>
            <a:r>
              <a:rPr lang="es-ES" sz="2800" b="1" dirty="0"/>
              <a:t>2. Cube Craft (Construcción de cubos)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S" sz="2800" dirty="0"/>
              <a:t>Redes de cubos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S" sz="2800" dirty="0"/>
              <a:t>Volumen y área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S" sz="2800" dirty="0"/>
              <a:t>Transformaciones espaciales</a:t>
            </a:r>
            <a:br>
              <a:rPr lang="es-ES" sz="2800" dirty="0"/>
            </a:br>
            <a:r>
              <a:rPr lang="es-ES" sz="2800" dirty="0"/>
              <a:t>📐 </a:t>
            </a:r>
            <a:r>
              <a:rPr lang="es-ES" sz="2800" i="1" dirty="0"/>
              <a:t>Competencias:</a:t>
            </a:r>
            <a:r>
              <a:rPr lang="es-ES" sz="2800" dirty="0"/>
              <a:t> geometría espacial, razonamiento tridimensional.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146" name="Picture 2" descr="CUBEECRAFT - Página web de biomarroja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6695" y="3701142"/>
            <a:ext cx="4476750" cy="2090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120 ideas de Cubecraft | cubecraft, dibujos para armar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5967" y="3765125"/>
            <a:ext cx="4653045" cy="2859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9627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101532" y="348343"/>
            <a:ext cx="8915400" cy="3509554"/>
          </a:xfrm>
        </p:spPr>
        <p:txBody>
          <a:bodyPr>
            <a:normAutofit/>
          </a:bodyPr>
          <a:lstStyle/>
          <a:p>
            <a:r>
              <a:rPr lang="es-ES" sz="3200" b="1" dirty="0"/>
              <a:t>3. Tangram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S" sz="3200" dirty="0"/>
              <a:t>Composición y descomposición de figuras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S" sz="3200" dirty="0"/>
              <a:t>Área y perímetro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S" sz="3200" dirty="0"/>
              <a:t>Razonamiento geométrico</a:t>
            </a:r>
            <a:br>
              <a:rPr lang="es-ES" sz="3200" dirty="0"/>
            </a:br>
            <a:r>
              <a:rPr lang="es-ES" sz="3200" dirty="0"/>
              <a:t>📐 </a:t>
            </a:r>
            <a:r>
              <a:rPr lang="es-ES" sz="3200" i="1" dirty="0"/>
              <a:t>Competencias:</a:t>
            </a:r>
            <a:r>
              <a:rPr lang="es-ES" sz="3200" dirty="0"/>
              <a:t> creatividad, análisis geométrico.</a:t>
            </a:r>
          </a:p>
          <a:p>
            <a:endParaRPr lang="en-US" sz="3200" dirty="0"/>
          </a:p>
        </p:txBody>
      </p:sp>
      <p:pic>
        <p:nvPicPr>
          <p:cNvPr id="7172" name="Picture 4" descr="Figuras para imprimir plantillas incluidas Tangram -Orientacion Anduja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3117" y="3761439"/>
            <a:ext cx="4947649" cy="2783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Tangram — Cuaderno de Cultura Científic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7705" y="3335088"/>
            <a:ext cx="3209404" cy="3209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65577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970904" y="539932"/>
            <a:ext cx="8915400" cy="3526971"/>
          </a:xfrm>
        </p:spPr>
        <p:txBody>
          <a:bodyPr>
            <a:normAutofit/>
          </a:bodyPr>
          <a:lstStyle/>
          <a:p>
            <a:r>
              <a:rPr lang="es-ES" sz="2800" b="1" dirty="0"/>
              <a:t>4. Pentominós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S" sz="2800" dirty="0"/>
              <a:t>Cobertura de superficies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S" sz="2800" dirty="0"/>
              <a:t>Estrategias de ensayo-error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S" sz="2800" dirty="0"/>
              <a:t>Simetría y rotación</a:t>
            </a:r>
            <a:br>
              <a:rPr lang="es-ES" sz="2800" dirty="0"/>
            </a:br>
            <a:r>
              <a:rPr lang="es-ES" sz="2800" dirty="0"/>
              <a:t>📐 </a:t>
            </a:r>
            <a:r>
              <a:rPr lang="es-ES" sz="2800" i="1" dirty="0"/>
              <a:t>Competencias:</a:t>
            </a:r>
            <a:r>
              <a:rPr lang="es-ES" sz="2800" dirty="0"/>
              <a:t> pensamiento estratégico, lógica.</a:t>
            </a:r>
          </a:p>
          <a:p>
            <a:pPr marL="0" indent="0">
              <a:buNone/>
            </a:pPr>
            <a:endParaRPr lang="en-US" sz="3200" dirty="0"/>
          </a:p>
        </p:txBody>
      </p:sp>
      <p:pic>
        <p:nvPicPr>
          <p:cNvPr id="8194" name="Picture 2" descr="59 ideas de Pentomino | educacion, matematicas, juegos de matemática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7882" y="3587931"/>
            <a:ext cx="5687877" cy="2956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13992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901235" y="409303"/>
            <a:ext cx="8915400" cy="3422468"/>
          </a:xfrm>
        </p:spPr>
        <p:txBody>
          <a:bodyPr>
            <a:noAutofit/>
          </a:bodyPr>
          <a:lstStyle/>
          <a:p>
            <a:r>
              <a:rPr lang="es-ES" sz="2800" b="1" dirty="0"/>
              <a:t>5. Juegos de razonamiento lógico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S" sz="2800" dirty="0"/>
              <a:t>Acertijos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S" sz="2800" dirty="0"/>
              <a:t>Sudokus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S" sz="2800" dirty="0"/>
              <a:t>Retos matemáticos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S" sz="2800" dirty="0"/>
              <a:t>Juegos de estrategia</a:t>
            </a:r>
            <a:br>
              <a:rPr lang="es-ES" sz="2800" dirty="0"/>
            </a:br>
            <a:r>
              <a:rPr lang="es-ES" sz="2800" dirty="0"/>
              <a:t>📐 </a:t>
            </a:r>
            <a:r>
              <a:rPr lang="es-ES" sz="2800" i="1" dirty="0"/>
              <a:t>Competencias:</a:t>
            </a:r>
            <a:r>
              <a:rPr lang="es-ES" sz="2800" dirty="0"/>
              <a:t> deducción, toma de decisiones</a:t>
            </a:r>
            <a:r>
              <a:rPr lang="es-ES" sz="2800" dirty="0" smtClean="0"/>
              <a:t>.</a:t>
            </a:r>
            <a:endParaRPr lang="es-ES" sz="2800" dirty="0"/>
          </a:p>
        </p:txBody>
      </p:sp>
      <p:pic>
        <p:nvPicPr>
          <p:cNvPr id="9218" name="Picture 2" descr="Entrena tu cerebro - Lógica - Aplicaciones en Google Pla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9529" y="3547427"/>
            <a:ext cx="3084014" cy="3084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99864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988320" y="531223"/>
            <a:ext cx="8915400" cy="3091543"/>
          </a:xfrm>
        </p:spPr>
        <p:txBody>
          <a:bodyPr/>
          <a:lstStyle/>
          <a:p>
            <a:r>
              <a:rPr lang="es-ES" sz="2800" b="1" dirty="0"/>
              <a:t>6. Olimpiadas Matemáticas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S" sz="2800" dirty="0"/>
              <a:t>Pruebas tipo reto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S" sz="2800" dirty="0"/>
              <a:t>Problemas contextualizados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S" sz="2800" dirty="0"/>
              <a:t>Trabajo individual y en equipo</a:t>
            </a:r>
            <a:br>
              <a:rPr lang="es-ES" sz="2800" dirty="0"/>
            </a:br>
            <a:r>
              <a:rPr lang="es-ES" sz="2800" dirty="0"/>
              <a:t>📐 </a:t>
            </a:r>
            <a:r>
              <a:rPr lang="es-ES" sz="2800" i="1" dirty="0"/>
              <a:t>Competencias:</a:t>
            </a:r>
            <a:r>
              <a:rPr lang="es-ES" sz="2800" dirty="0"/>
              <a:t> argumentación, velocidad mental, confianza matemática.</a:t>
            </a:r>
          </a:p>
          <a:p>
            <a:endParaRPr lang="en-US" dirty="0"/>
          </a:p>
        </p:txBody>
      </p:sp>
      <p:pic>
        <p:nvPicPr>
          <p:cNvPr id="10242" name="Picture 2" descr="De Olimpiadas Matemáticas femeninas, tildes e influencers - XarxaTI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2021" y="3622766"/>
            <a:ext cx="6044928" cy="2737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74010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4478435" cy="917307"/>
          </a:xfrm>
        </p:spPr>
        <p:txBody>
          <a:bodyPr>
            <a:normAutofit/>
          </a:bodyPr>
          <a:lstStyle/>
          <a:p>
            <a:r>
              <a:rPr lang="en-US" sz="4800" b="1" dirty="0" smtClean="0"/>
              <a:t>Metodología.</a:t>
            </a:r>
            <a:endParaRPr lang="en-US" sz="4800" b="1" dirty="0"/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2592925" y="1541417"/>
            <a:ext cx="7481535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Aprendizaje basado en juegos (ABJ)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Aprendizaje activo y manipulativo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Trabajo colaborativo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Retos progresivos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Reflexión y socialización de estrategias</a:t>
            </a:r>
          </a:p>
        </p:txBody>
      </p:sp>
      <p:pic>
        <p:nvPicPr>
          <p:cNvPr id="4099" name="Picture 3" descr="¿Cambiarán los videojuegos los métodos de enseñanza? Jordan Shapiro respond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6158" y="4200742"/>
            <a:ext cx="4642848" cy="2393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14470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944778" y="557348"/>
            <a:ext cx="8915400" cy="3777622"/>
          </a:xfrm>
        </p:spPr>
        <p:txBody>
          <a:bodyPr/>
          <a:lstStyle/>
          <a:p>
            <a:r>
              <a:rPr lang="es-ES" sz="4800" b="1" dirty="0"/>
              <a:t>Evaluación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S" sz="2400" dirty="0"/>
              <a:t>Observación del proceso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S" sz="2400" dirty="0"/>
              <a:t>Resolución de retos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S" sz="2400" dirty="0"/>
              <a:t>Participación activa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S" sz="2400" dirty="0"/>
              <a:t>Autoevaluación y coevaluación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S" sz="2400" dirty="0"/>
              <a:t>Productos construidos</a:t>
            </a:r>
          </a:p>
          <a:p>
            <a:endParaRPr lang="en-US" dirty="0"/>
          </a:p>
        </p:txBody>
      </p:sp>
      <p:pic>
        <p:nvPicPr>
          <p:cNvPr id="11266" name="Picture 2" descr="Evaluación de proyectos: ¿Cómo incluir la estrategia en una decisión de  inversión?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0694" y="3893637"/>
            <a:ext cx="4991191" cy="2623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50722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997029" y="566058"/>
            <a:ext cx="8915400" cy="2873828"/>
          </a:xfrm>
        </p:spPr>
        <p:txBody>
          <a:bodyPr/>
          <a:lstStyle/>
          <a:p>
            <a:r>
              <a:rPr lang="es-ES" sz="4400" b="1" dirty="0"/>
              <a:t>Valor agregado del proyecto</a:t>
            </a:r>
          </a:p>
          <a:p>
            <a:pPr marL="0" indent="0">
              <a:buNone/>
            </a:pPr>
            <a:r>
              <a:rPr lang="es-ES" sz="3200" dirty="0"/>
              <a:t>✔ Matemática divertida y significativa</a:t>
            </a:r>
            <a:br>
              <a:rPr lang="es-ES" sz="3200" dirty="0"/>
            </a:br>
            <a:r>
              <a:rPr lang="es-ES" sz="3200" dirty="0"/>
              <a:t>✔ Inclusivo y adaptable a distintos niveles</a:t>
            </a:r>
            <a:br>
              <a:rPr lang="es-ES" sz="3200" dirty="0"/>
            </a:br>
            <a:r>
              <a:rPr lang="es-ES" sz="3200" dirty="0"/>
              <a:t>✔ Bajo costo y alto impacto</a:t>
            </a:r>
            <a:br>
              <a:rPr lang="es-ES" sz="3200" dirty="0"/>
            </a:br>
            <a:r>
              <a:rPr lang="es-ES" sz="3200" dirty="0"/>
              <a:t>✔ Desarrollo integral del pensamiento</a:t>
            </a:r>
          </a:p>
          <a:p>
            <a:endParaRPr lang="en-US" dirty="0"/>
          </a:p>
        </p:txBody>
      </p:sp>
      <p:pic>
        <p:nvPicPr>
          <p:cNvPr id="12290" name="Picture 2" descr="Gestión de la Calidad: ¿Qué Significa Agregar Valor?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5130" y="3439886"/>
            <a:ext cx="5226321" cy="2857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24698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57878652"/>
              </p:ext>
            </p:extLst>
          </p:nvPr>
        </p:nvGraphicFramePr>
        <p:xfrm>
          <a:off x="2096536" y="1144073"/>
          <a:ext cx="8641130" cy="5307924"/>
        </p:xfrm>
        <a:graphic>
          <a:graphicData uri="http://schemas.openxmlformats.org/drawingml/2006/table">
            <a:tbl>
              <a:tblPr/>
              <a:tblGrid>
                <a:gridCol w="1728226">
                  <a:extLst>
                    <a:ext uri="{9D8B030D-6E8A-4147-A177-3AD203B41FA5}">
                      <a16:colId xmlns:a16="http://schemas.microsoft.com/office/drawing/2014/main" val="3784927650"/>
                    </a:ext>
                  </a:extLst>
                </a:gridCol>
                <a:gridCol w="1728226">
                  <a:extLst>
                    <a:ext uri="{9D8B030D-6E8A-4147-A177-3AD203B41FA5}">
                      <a16:colId xmlns:a16="http://schemas.microsoft.com/office/drawing/2014/main" val="752988428"/>
                    </a:ext>
                  </a:extLst>
                </a:gridCol>
                <a:gridCol w="1728226">
                  <a:extLst>
                    <a:ext uri="{9D8B030D-6E8A-4147-A177-3AD203B41FA5}">
                      <a16:colId xmlns:a16="http://schemas.microsoft.com/office/drawing/2014/main" val="2508656783"/>
                    </a:ext>
                  </a:extLst>
                </a:gridCol>
                <a:gridCol w="1728226">
                  <a:extLst>
                    <a:ext uri="{9D8B030D-6E8A-4147-A177-3AD203B41FA5}">
                      <a16:colId xmlns:a16="http://schemas.microsoft.com/office/drawing/2014/main" val="1478956604"/>
                    </a:ext>
                  </a:extLst>
                </a:gridCol>
                <a:gridCol w="1728226">
                  <a:extLst>
                    <a:ext uri="{9D8B030D-6E8A-4147-A177-3AD203B41FA5}">
                      <a16:colId xmlns:a16="http://schemas.microsoft.com/office/drawing/2014/main" val="4264309825"/>
                    </a:ext>
                  </a:extLst>
                </a:gridCol>
              </a:tblGrid>
              <a:tr h="202076">
                <a:tc>
                  <a:txBody>
                    <a:bodyPr/>
                    <a:lstStyle/>
                    <a:p>
                      <a:r>
                        <a:rPr lang="en-US" sz="1100" dirty="0" err="1"/>
                        <a:t>Mes</a:t>
                      </a:r>
                      <a:r>
                        <a:rPr lang="en-US" sz="1100" dirty="0"/>
                        <a:t> / Periodo</a:t>
                      </a:r>
                    </a:p>
                  </a:txBody>
                  <a:tcPr marL="36329" marR="36329" marT="18165" marB="1816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/>
                        <a:t>Actividad</a:t>
                      </a:r>
                    </a:p>
                  </a:txBody>
                  <a:tcPr marL="36329" marR="36329" marT="18165" marB="1816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/>
                        <a:t>Estrategia</a:t>
                      </a:r>
                    </a:p>
                  </a:txBody>
                  <a:tcPr marL="36329" marR="36329" marT="18165" marB="1816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/>
                        <a:t>Grados</a:t>
                      </a:r>
                    </a:p>
                  </a:txBody>
                  <a:tcPr marL="36329" marR="36329" marT="18165" marB="1816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/>
                        <a:t>Responsables</a:t>
                      </a:r>
                    </a:p>
                  </a:txBody>
                  <a:tcPr marL="36329" marR="36329" marT="18165" marB="1816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7967686"/>
                  </a:ext>
                </a:extLst>
              </a:tr>
              <a:tr h="505192">
                <a:tc>
                  <a:txBody>
                    <a:bodyPr/>
                    <a:lstStyle/>
                    <a:p>
                      <a:r>
                        <a:rPr lang="en-US" sz="1100" dirty="0"/>
                        <a:t>Febrero</a:t>
                      </a:r>
                    </a:p>
                  </a:txBody>
                  <a:tcPr marL="36329" marR="36329" marT="18165" marB="1816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Socialización del proyecto</a:t>
                      </a:r>
                    </a:p>
                  </a:txBody>
                  <a:tcPr marL="36329" marR="36329" marT="18165" marB="1816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Presentación lúdica del proyecto</a:t>
                      </a:r>
                    </a:p>
                  </a:txBody>
                  <a:tcPr marL="36329" marR="36329" marT="18165" marB="1816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Todos</a:t>
                      </a:r>
                    </a:p>
                  </a:txBody>
                  <a:tcPr marL="36329" marR="36329" marT="18165" marB="1816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/>
                        <a:t>Docente de matemáticas</a:t>
                      </a:r>
                    </a:p>
                  </a:txBody>
                  <a:tcPr marL="36329" marR="36329" marT="18165" marB="1816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24282803"/>
                  </a:ext>
                </a:extLst>
              </a:tr>
              <a:tr h="505192">
                <a:tc>
                  <a:txBody>
                    <a:bodyPr/>
                    <a:lstStyle/>
                    <a:p>
                      <a:r>
                        <a:rPr lang="en-US" sz="1100"/>
                        <a:t>Marzo</a:t>
                      </a:r>
                    </a:p>
                  </a:txBody>
                  <a:tcPr marL="36329" marR="36329" marT="18165" marB="1816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/>
                        <a:t>Taller de Origami Matemático</a:t>
                      </a:r>
                    </a:p>
                  </a:txBody>
                  <a:tcPr marL="36329" marR="36329" marT="18165" marB="1816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/>
                        <a:t>Figuras geométricas y simetría</a:t>
                      </a:r>
                    </a:p>
                  </a:txBody>
                  <a:tcPr marL="36329" marR="36329" marT="18165" marB="1816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CO" sz="1100" dirty="0" smtClean="0"/>
                        <a:t>Todos</a:t>
                      </a:r>
                      <a:endParaRPr lang="en-US" sz="1100" dirty="0"/>
                    </a:p>
                  </a:txBody>
                  <a:tcPr marL="36329" marR="36329" marT="18165" marB="1816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/>
                        <a:t>Docente – Estudiantes</a:t>
                      </a:r>
                    </a:p>
                  </a:txBody>
                  <a:tcPr marL="36329" marR="36329" marT="18165" marB="1816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00769764"/>
                  </a:ext>
                </a:extLst>
              </a:tr>
              <a:tr h="656750">
                <a:tc>
                  <a:txBody>
                    <a:bodyPr/>
                    <a:lstStyle/>
                    <a:p>
                      <a:r>
                        <a:rPr lang="en-US" sz="1100"/>
                        <a:t>Abril</a:t>
                      </a:r>
                    </a:p>
                  </a:txBody>
                  <a:tcPr marL="36329" marR="36329" marT="18165" marB="1816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/>
                        <a:t>Taller de Tangram</a:t>
                      </a:r>
                    </a:p>
                  </a:txBody>
                  <a:tcPr marL="36329" marR="36329" marT="18165" marB="1816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ES" sz="1100" dirty="0"/>
                        <a:t>Composición y descomposición de figuras</a:t>
                      </a:r>
                    </a:p>
                  </a:txBody>
                  <a:tcPr marL="36329" marR="36329" marT="18165" marB="1816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CO" sz="1100" dirty="0" smtClean="0"/>
                        <a:t>Todos</a:t>
                      </a:r>
                      <a:endParaRPr lang="en-US" sz="1100" dirty="0"/>
                    </a:p>
                  </a:txBody>
                  <a:tcPr marL="36329" marR="36329" marT="18165" marB="1816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/>
                        <a:t>Docente – Estudiantes</a:t>
                      </a:r>
                    </a:p>
                  </a:txBody>
                  <a:tcPr marL="36329" marR="36329" marT="18165" marB="1816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4600426"/>
                  </a:ext>
                </a:extLst>
              </a:tr>
              <a:tr h="505192">
                <a:tc>
                  <a:txBody>
                    <a:bodyPr/>
                    <a:lstStyle/>
                    <a:p>
                      <a:r>
                        <a:rPr lang="en-US" sz="1100"/>
                        <a:t>Mayo</a:t>
                      </a:r>
                    </a:p>
                  </a:txBody>
                  <a:tcPr marL="36329" marR="36329" marT="18165" marB="1816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/>
                        <a:t>Juegos de razonamiento lógico</a:t>
                      </a:r>
                    </a:p>
                  </a:txBody>
                  <a:tcPr marL="36329" marR="36329" marT="18165" marB="1816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/>
                        <a:t>Acertijos, retos y sudokus</a:t>
                      </a:r>
                    </a:p>
                  </a:txBody>
                  <a:tcPr marL="36329" marR="36329" marT="18165" marB="1816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Todos</a:t>
                      </a:r>
                      <a:endParaRPr lang="en-US" sz="1100" dirty="0"/>
                    </a:p>
                  </a:txBody>
                  <a:tcPr marL="36329" marR="36329" marT="18165" marB="1816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/>
                        <a:t>Docente – Estudiantes</a:t>
                      </a:r>
                    </a:p>
                  </a:txBody>
                  <a:tcPr marL="36329" marR="36329" marT="18165" marB="1816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02763875"/>
                  </a:ext>
                </a:extLst>
              </a:tr>
              <a:tr h="505192">
                <a:tc>
                  <a:txBody>
                    <a:bodyPr/>
                    <a:lstStyle/>
                    <a:p>
                      <a:r>
                        <a:rPr lang="en-US" sz="1100"/>
                        <a:t>Junio</a:t>
                      </a:r>
                    </a:p>
                  </a:txBody>
                  <a:tcPr marL="36329" marR="36329" marT="18165" marB="1816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/>
                        <a:t>Cube Craft</a:t>
                      </a:r>
                    </a:p>
                  </a:txBody>
                  <a:tcPr marL="36329" marR="36329" marT="18165" marB="1816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ES" sz="1100"/>
                        <a:t>Construcción de cubos y redes</a:t>
                      </a:r>
                    </a:p>
                  </a:txBody>
                  <a:tcPr marL="36329" marR="36329" marT="18165" marB="1816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CO" sz="1100" dirty="0" smtClean="0"/>
                        <a:t>Todos</a:t>
                      </a:r>
                      <a:endParaRPr lang="en-US" sz="1100" dirty="0"/>
                    </a:p>
                  </a:txBody>
                  <a:tcPr marL="36329" marR="36329" marT="18165" marB="1816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/>
                        <a:t>Docente – Estudiantes</a:t>
                      </a:r>
                    </a:p>
                  </a:txBody>
                  <a:tcPr marL="36329" marR="36329" marT="18165" marB="1816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83714427"/>
                  </a:ext>
                </a:extLst>
              </a:tr>
              <a:tr h="505192">
                <a:tc>
                  <a:txBody>
                    <a:bodyPr/>
                    <a:lstStyle/>
                    <a:p>
                      <a:r>
                        <a:rPr lang="en-US" sz="1100"/>
                        <a:t>Julio</a:t>
                      </a:r>
                    </a:p>
                  </a:txBody>
                  <a:tcPr marL="36329" marR="36329" marT="18165" marB="1816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/>
                        <a:t>Taller de Pentominós</a:t>
                      </a:r>
                    </a:p>
                  </a:txBody>
                  <a:tcPr marL="36329" marR="36329" marT="18165" marB="1816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/>
                        <a:t>Cobertura y pensamiento estratégico</a:t>
                      </a:r>
                    </a:p>
                  </a:txBody>
                  <a:tcPr marL="36329" marR="36329" marT="18165" marB="1816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Todos</a:t>
                      </a:r>
                      <a:endParaRPr lang="en-US" sz="1100" dirty="0"/>
                    </a:p>
                  </a:txBody>
                  <a:tcPr marL="36329" marR="36329" marT="18165" marB="1816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/>
                        <a:t>Docente – Estudiantes</a:t>
                      </a:r>
                    </a:p>
                  </a:txBody>
                  <a:tcPr marL="36329" marR="36329" marT="18165" marB="1816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1230667"/>
                  </a:ext>
                </a:extLst>
              </a:tr>
              <a:tr h="505192">
                <a:tc>
                  <a:txBody>
                    <a:bodyPr/>
                    <a:lstStyle/>
                    <a:p>
                      <a:r>
                        <a:rPr lang="en-US" sz="1100"/>
                        <a:t>Agosto</a:t>
                      </a:r>
                    </a:p>
                  </a:txBody>
                  <a:tcPr marL="36329" marR="36329" marT="18165" marB="1816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/>
                        <a:t>Olimpiadas Matemáticas internas</a:t>
                      </a:r>
                    </a:p>
                  </a:txBody>
                  <a:tcPr marL="36329" marR="36329" marT="18165" marB="1816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/>
                        <a:t>Competencias por niveles</a:t>
                      </a:r>
                    </a:p>
                  </a:txBody>
                  <a:tcPr marL="36329" marR="36329" marT="18165" marB="1816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Todos</a:t>
                      </a:r>
                    </a:p>
                  </a:txBody>
                  <a:tcPr marL="36329" marR="36329" marT="18165" marB="1816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Docentes – Directivos</a:t>
                      </a:r>
                    </a:p>
                  </a:txBody>
                  <a:tcPr marL="36329" marR="36329" marT="18165" marB="1816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84159950"/>
                  </a:ext>
                </a:extLst>
              </a:tr>
              <a:tr h="505192">
                <a:tc>
                  <a:txBody>
                    <a:bodyPr/>
                    <a:lstStyle/>
                    <a:p>
                      <a:r>
                        <a:rPr lang="en-US" sz="1100"/>
                        <a:t>Septiembre</a:t>
                      </a:r>
                    </a:p>
                  </a:txBody>
                  <a:tcPr marL="36329" marR="36329" marT="18165" marB="1816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/>
                        <a:t>Refuerzo lúdico matemático</a:t>
                      </a:r>
                    </a:p>
                  </a:txBody>
                  <a:tcPr marL="36329" marR="36329" marT="18165" marB="1816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/>
                        <a:t>Retos por estaciones</a:t>
                      </a:r>
                    </a:p>
                  </a:txBody>
                  <a:tcPr marL="36329" marR="36329" marT="18165" marB="1816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Todos</a:t>
                      </a:r>
                    </a:p>
                  </a:txBody>
                  <a:tcPr marL="36329" marR="36329" marT="18165" marB="1816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/>
                        <a:t>Docente – Estudiantes</a:t>
                      </a:r>
                    </a:p>
                  </a:txBody>
                  <a:tcPr marL="36329" marR="36329" marT="18165" marB="1816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00428045"/>
                  </a:ext>
                </a:extLst>
              </a:tr>
              <a:tr h="353635">
                <a:tc>
                  <a:txBody>
                    <a:bodyPr/>
                    <a:lstStyle/>
                    <a:p>
                      <a:r>
                        <a:rPr lang="en-US" sz="1100"/>
                        <a:t>Octubre</a:t>
                      </a:r>
                    </a:p>
                  </a:txBody>
                  <a:tcPr marL="36329" marR="36329" marT="18165" marB="1816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/>
                        <a:t>Integración matemática</a:t>
                      </a:r>
                    </a:p>
                  </a:txBody>
                  <a:tcPr marL="36329" marR="36329" marT="18165" marB="1816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/>
                        <a:t>Juegos colaborativos</a:t>
                      </a:r>
                    </a:p>
                  </a:txBody>
                  <a:tcPr marL="36329" marR="36329" marT="18165" marB="1816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Todos</a:t>
                      </a:r>
                    </a:p>
                  </a:txBody>
                  <a:tcPr marL="36329" marR="36329" marT="18165" marB="1816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/>
                        <a:t>Comunidad educativa</a:t>
                      </a:r>
                    </a:p>
                  </a:txBody>
                  <a:tcPr marL="36329" marR="36329" marT="18165" marB="1816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88861355"/>
                  </a:ext>
                </a:extLst>
              </a:tr>
              <a:tr h="505192">
                <a:tc>
                  <a:txBody>
                    <a:bodyPr/>
                    <a:lstStyle/>
                    <a:p>
                      <a:r>
                        <a:rPr lang="en-US" sz="1100"/>
                        <a:t>Noviembre</a:t>
                      </a:r>
                    </a:p>
                  </a:txBody>
                  <a:tcPr marL="36329" marR="36329" marT="18165" marB="1816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Evaluación del proyecto</a:t>
                      </a:r>
                    </a:p>
                  </a:txBody>
                  <a:tcPr marL="36329" marR="36329" marT="18165" marB="1816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BR" sz="1100"/>
                        <a:t>Análisis de resultados e impacto</a:t>
                      </a:r>
                    </a:p>
                  </a:txBody>
                  <a:tcPr marL="36329" marR="36329" marT="18165" marB="1816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Todos</a:t>
                      </a:r>
                    </a:p>
                  </a:txBody>
                  <a:tcPr marL="36329" marR="36329" marT="18165" marB="1816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Docentes – Directivos</a:t>
                      </a:r>
                    </a:p>
                  </a:txBody>
                  <a:tcPr marL="36329" marR="36329" marT="18165" marB="1816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12605901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2096536" y="311154"/>
            <a:ext cx="6813019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CRONOGRAMA DE ACTIVIDADES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7321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52696" y="597985"/>
            <a:ext cx="8911687" cy="447044"/>
          </a:xfrm>
        </p:spPr>
        <p:txBody>
          <a:bodyPr>
            <a:normAutofit fontScale="90000"/>
          </a:bodyPr>
          <a:lstStyle/>
          <a:p>
            <a:r>
              <a:rPr lang="es-ES" sz="4400" b="1" dirty="0"/>
              <a:t>JUSTIFICACIÓN</a:t>
            </a:r>
            <a:r>
              <a:rPr lang="es-ES" sz="2000" b="1" dirty="0"/>
              <a:t/>
            </a:r>
            <a:br>
              <a:rPr lang="es-ES" sz="2000" b="1" dirty="0"/>
            </a:br>
            <a:endParaRPr lang="en-US" dirty="0"/>
          </a:p>
        </p:txBody>
      </p:sp>
      <p:pic>
        <p:nvPicPr>
          <p:cNvPr id="13314" name="Picture 2" descr="Papeles sueltos: Justificació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612" y="1341663"/>
            <a:ext cx="2381250" cy="2873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785257" y="1280159"/>
            <a:ext cx="9997439" cy="4519749"/>
          </a:xfrm>
        </p:spPr>
        <p:txBody>
          <a:bodyPr>
            <a:noAutofit/>
          </a:bodyPr>
          <a:lstStyle/>
          <a:p>
            <a:r>
              <a:rPr lang="es-ES" sz="2000" dirty="0">
                <a:solidFill>
                  <a:prstClr val="black">
                    <a:lumMod val="85000"/>
                    <a:lumOff val="15000"/>
                  </a:prstClr>
                </a:solidFill>
                <a:ea typeface="+mj-ea"/>
                <a:cs typeface="+mj-cs"/>
              </a:rPr>
              <a:t>La Institución Educativa Mamón de María, ubicada en zona rural, enfrenta el reto de fortalecer las competencias lógico-matemáticas de sus estudiantes, quienes en muchos casos presentan dificultades en razonamiento, resolución de problemas y pensamiento abstracto. Estas dificultades inciden directamente en el rendimiento académico y en la percepción negativa hacia el área de matemáticas.</a:t>
            </a:r>
            <a:br>
              <a:rPr lang="es-ES" sz="2000" dirty="0">
                <a:solidFill>
                  <a:prstClr val="black">
                    <a:lumMod val="85000"/>
                    <a:lumOff val="15000"/>
                  </a:prstClr>
                </a:solidFill>
                <a:ea typeface="+mj-ea"/>
                <a:cs typeface="+mj-cs"/>
              </a:rPr>
            </a:br>
            <a:r>
              <a:rPr lang="es-ES" sz="2000" dirty="0">
                <a:solidFill>
                  <a:prstClr val="black">
                    <a:lumMod val="85000"/>
                    <a:lumOff val="15000"/>
                  </a:prstClr>
                </a:solidFill>
                <a:ea typeface="+mj-ea"/>
                <a:cs typeface="+mj-cs"/>
              </a:rPr>
              <a:t>El proyecto </a:t>
            </a:r>
            <a:r>
              <a:rPr lang="es-ES" sz="2000" b="1" dirty="0">
                <a:solidFill>
                  <a:prstClr val="black">
                    <a:lumMod val="85000"/>
                    <a:lumOff val="15000"/>
                  </a:prstClr>
                </a:solidFill>
                <a:ea typeface="+mj-ea"/>
                <a:cs typeface="+mj-cs"/>
              </a:rPr>
              <a:t>“Hablemos la Matemática”</a:t>
            </a:r>
            <a:r>
              <a:rPr lang="es-ES" sz="2000" dirty="0">
                <a:solidFill>
                  <a:prstClr val="black">
                    <a:lumMod val="85000"/>
                    <a:lumOff val="15000"/>
                  </a:prstClr>
                </a:solidFill>
                <a:ea typeface="+mj-ea"/>
                <a:cs typeface="+mj-cs"/>
              </a:rPr>
              <a:t> surge como una estrategia pedagógica innovadora que busca transformar la enseñanza tradicional de la matemática en una experiencia activa, lúdica y significativa, utilizando materiales manipulativos y juegos didácticos como el origami, cube craft, tangram, pentominós, juegos de razonamiento lógico y olimpiadas matemáticas.</a:t>
            </a:r>
            <a:br>
              <a:rPr lang="es-ES" sz="2000" dirty="0">
                <a:solidFill>
                  <a:prstClr val="black">
                    <a:lumMod val="85000"/>
                    <a:lumOff val="15000"/>
                  </a:prstClr>
                </a:solidFill>
                <a:ea typeface="+mj-ea"/>
                <a:cs typeface="+mj-cs"/>
              </a:rPr>
            </a:br>
            <a:r>
              <a:rPr lang="es-ES" sz="2000" dirty="0">
                <a:solidFill>
                  <a:prstClr val="black">
                    <a:lumMod val="85000"/>
                    <a:lumOff val="15000"/>
                  </a:prstClr>
                </a:solidFill>
                <a:ea typeface="+mj-ea"/>
                <a:cs typeface="+mj-cs"/>
              </a:rPr>
              <a:t>Dado el contexto rural de la institución, el proyecto prioriza el uso de recursos de bajo costo, reciclables y accesibles, promoviendo la creatividad, el trabajo colaborativo y el aprendizaje significativo, en coherencia con el PEI institucional y los lineamientos del Ministerio de Educación Nacional.</a:t>
            </a:r>
            <a:br>
              <a:rPr lang="es-ES" sz="2000" dirty="0">
                <a:solidFill>
                  <a:prstClr val="black">
                    <a:lumMod val="85000"/>
                    <a:lumOff val="15000"/>
                  </a:prstClr>
                </a:solidFill>
                <a:ea typeface="+mj-ea"/>
                <a:cs typeface="+mj-cs"/>
              </a:rPr>
            </a:b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2385253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92033" y="458647"/>
            <a:ext cx="8911687" cy="699593"/>
          </a:xfrm>
        </p:spPr>
        <p:txBody>
          <a:bodyPr>
            <a:normAutofit fontScale="90000"/>
          </a:bodyPr>
          <a:lstStyle/>
          <a:p>
            <a:r>
              <a:rPr lang="es-ES" b="1" dirty="0"/>
              <a:t>IMPACTO ESPERADO</a:t>
            </a:r>
            <a:br>
              <a:rPr lang="es-ES" b="1" dirty="0"/>
            </a:br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988320" y="1088572"/>
            <a:ext cx="8915400" cy="2403565"/>
          </a:xfrm>
        </p:spPr>
        <p:txBody>
          <a:bodyPr>
            <a:noAutofit/>
          </a:bodyPr>
          <a:lstStyle/>
          <a:p>
            <a:r>
              <a:rPr lang="es-ES" sz="2400" dirty="0">
                <a:solidFill>
                  <a:prstClr val="black">
                    <a:lumMod val="85000"/>
                    <a:lumOff val="15000"/>
                  </a:prstClr>
                </a:solidFill>
                <a:ea typeface="+mj-ea"/>
                <a:cs typeface="+mj-cs"/>
              </a:rPr>
              <a:t>Mejora del rendimiento académico en </a:t>
            </a:r>
            <a:r>
              <a:rPr lang="es-ES" sz="2400" dirty="0" smtClean="0">
                <a:solidFill>
                  <a:prstClr val="black">
                    <a:lumMod val="85000"/>
                    <a:lumOff val="15000"/>
                  </a:prstClr>
                </a:solidFill>
                <a:ea typeface="+mj-ea"/>
                <a:cs typeface="+mj-cs"/>
              </a:rPr>
              <a:t>matemáticas.</a:t>
            </a:r>
          </a:p>
          <a:p>
            <a:r>
              <a:rPr lang="es-ES" sz="2400" dirty="0" smtClean="0">
                <a:solidFill>
                  <a:prstClr val="black">
                    <a:lumMod val="85000"/>
                    <a:lumOff val="15000"/>
                  </a:prstClr>
                </a:solidFill>
                <a:ea typeface="+mj-ea"/>
                <a:cs typeface="+mj-cs"/>
              </a:rPr>
              <a:t>Mayor </a:t>
            </a:r>
            <a:r>
              <a:rPr lang="es-ES" sz="2400" dirty="0">
                <a:solidFill>
                  <a:prstClr val="black">
                    <a:lumMod val="85000"/>
                    <a:lumOff val="15000"/>
                  </a:prstClr>
                </a:solidFill>
                <a:ea typeface="+mj-ea"/>
                <a:cs typeface="+mj-cs"/>
              </a:rPr>
              <a:t>motivación y confianza frente al </a:t>
            </a:r>
            <a:r>
              <a:rPr lang="es-ES" sz="2400" dirty="0" smtClean="0">
                <a:solidFill>
                  <a:prstClr val="black">
                    <a:lumMod val="85000"/>
                    <a:lumOff val="15000"/>
                  </a:prstClr>
                </a:solidFill>
                <a:ea typeface="+mj-ea"/>
                <a:cs typeface="+mj-cs"/>
              </a:rPr>
              <a:t>área.</a:t>
            </a:r>
          </a:p>
          <a:p>
            <a:r>
              <a:rPr lang="es-ES" sz="2400" dirty="0" smtClean="0">
                <a:solidFill>
                  <a:prstClr val="black">
                    <a:lumMod val="85000"/>
                    <a:lumOff val="15000"/>
                  </a:prstClr>
                </a:solidFill>
                <a:ea typeface="+mj-ea"/>
                <a:cs typeface="+mj-cs"/>
              </a:rPr>
              <a:t>Fortalecimiento </a:t>
            </a:r>
            <a:r>
              <a:rPr lang="es-ES" sz="2400" dirty="0">
                <a:solidFill>
                  <a:prstClr val="black">
                    <a:lumMod val="85000"/>
                    <a:lumOff val="15000"/>
                  </a:prstClr>
                </a:solidFill>
                <a:ea typeface="+mj-ea"/>
                <a:cs typeface="+mj-cs"/>
              </a:rPr>
              <a:t>del pensamiento </a:t>
            </a:r>
            <a:r>
              <a:rPr lang="es-ES" sz="2400" dirty="0" smtClean="0">
                <a:solidFill>
                  <a:prstClr val="black">
                    <a:lumMod val="85000"/>
                    <a:lumOff val="15000"/>
                  </a:prstClr>
                </a:solidFill>
                <a:ea typeface="+mj-ea"/>
                <a:cs typeface="+mj-cs"/>
              </a:rPr>
              <a:t>lógico-matemático.</a:t>
            </a:r>
          </a:p>
          <a:p>
            <a:r>
              <a:rPr lang="es-ES" sz="2400" dirty="0" smtClean="0">
                <a:solidFill>
                  <a:prstClr val="black">
                    <a:lumMod val="85000"/>
                    <a:lumOff val="15000"/>
                  </a:prstClr>
                </a:solidFill>
                <a:ea typeface="+mj-ea"/>
                <a:cs typeface="+mj-cs"/>
              </a:rPr>
              <a:t>Participación </a:t>
            </a:r>
            <a:r>
              <a:rPr lang="es-ES" sz="2400" dirty="0">
                <a:solidFill>
                  <a:prstClr val="black">
                    <a:lumMod val="85000"/>
                    <a:lumOff val="15000"/>
                  </a:prstClr>
                </a:solidFill>
                <a:ea typeface="+mj-ea"/>
                <a:cs typeface="+mj-cs"/>
              </a:rPr>
              <a:t>activa en eventos matemáticos institucionales.</a:t>
            </a:r>
            <a:br>
              <a:rPr lang="es-ES" sz="2400" dirty="0">
                <a:solidFill>
                  <a:prstClr val="black">
                    <a:lumMod val="85000"/>
                    <a:lumOff val="15000"/>
                  </a:prstClr>
                </a:solidFill>
                <a:ea typeface="+mj-ea"/>
                <a:cs typeface="+mj-cs"/>
              </a:rPr>
            </a:br>
            <a:endParaRPr lang="en-US" sz="24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7206" y="3492136"/>
            <a:ext cx="4863947" cy="3128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3612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57497" y="293184"/>
            <a:ext cx="8911687" cy="751844"/>
          </a:xfrm>
        </p:spPr>
        <p:txBody>
          <a:bodyPr>
            <a:normAutofit fontScale="90000"/>
          </a:bodyPr>
          <a:lstStyle/>
          <a:p>
            <a:r>
              <a:rPr lang="es-ES" sz="5300" b="1" dirty="0"/>
              <a:t>CONCLUSIÓN</a:t>
            </a:r>
            <a:r>
              <a:rPr lang="es-ES" b="1" dirty="0"/>
              <a:t/>
            </a:r>
            <a:br>
              <a:rPr lang="es-ES" b="1" dirty="0"/>
            </a:br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786528" y="1094506"/>
            <a:ext cx="8915400" cy="3777622"/>
          </a:xfrm>
        </p:spPr>
        <p:txBody>
          <a:bodyPr>
            <a:noAutofit/>
          </a:bodyPr>
          <a:lstStyle/>
          <a:p>
            <a:r>
              <a:rPr lang="es-ES" sz="2800" dirty="0">
                <a:solidFill>
                  <a:prstClr val="black">
                    <a:lumMod val="85000"/>
                    <a:lumOff val="15000"/>
                  </a:prstClr>
                </a:solidFill>
                <a:ea typeface="+mj-ea"/>
                <a:cs typeface="+mj-cs"/>
              </a:rPr>
              <a:t>El proyecto </a:t>
            </a:r>
            <a:r>
              <a:rPr lang="es-ES" sz="2800" b="1" dirty="0">
                <a:solidFill>
                  <a:prstClr val="black">
                    <a:lumMod val="85000"/>
                    <a:lumOff val="15000"/>
                  </a:prstClr>
                </a:solidFill>
                <a:ea typeface="+mj-ea"/>
                <a:cs typeface="+mj-cs"/>
              </a:rPr>
              <a:t>“Hablemos la Matemática”</a:t>
            </a:r>
            <a:r>
              <a:rPr lang="es-ES" sz="2800" dirty="0">
                <a:solidFill>
                  <a:prstClr val="black">
                    <a:lumMod val="85000"/>
                    <a:lumOff val="15000"/>
                  </a:prstClr>
                </a:solidFill>
                <a:ea typeface="+mj-ea"/>
                <a:cs typeface="+mj-cs"/>
              </a:rPr>
              <a:t> se constituye en una estrategia pedagógica pertinente e innovadora para la Institución Educativa Mamón de María, que responde a las necesidades del contexto rural y contribuye al desarrollo integral de los estudiantes, fortaleciendo sus competencias matemáticas de manera significativa y sostenible.</a:t>
            </a:r>
            <a:br>
              <a:rPr lang="es-ES" sz="2800" dirty="0">
                <a:solidFill>
                  <a:prstClr val="black">
                    <a:lumMod val="85000"/>
                    <a:lumOff val="15000"/>
                  </a:prstClr>
                </a:solidFill>
                <a:ea typeface="+mj-ea"/>
                <a:cs typeface="+mj-cs"/>
              </a:rPr>
            </a:br>
            <a:endParaRPr lang="en-US" sz="2800" dirty="0"/>
          </a:p>
        </p:txBody>
      </p:sp>
      <p:pic>
        <p:nvPicPr>
          <p:cNvPr id="17410" name="Picture 2" descr="Proyecto Socio Tecnologico: Conclusió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2444" y="4619580"/>
            <a:ext cx="3092722" cy="18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60805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83325" y="580568"/>
            <a:ext cx="8911687" cy="586381"/>
          </a:xfrm>
        </p:spPr>
        <p:txBody>
          <a:bodyPr>
            <a:noAutofit/>
          </a:bodyPr>
          <a:lstStyle/>
          <a:p>
            <a:r>
              <a:rPr lang="es-ES" sz="3200" b="1" dirty="0"/>
              <a:t>PLANTEAMIENTO DEL PROBLEMA</a:t>
            </a:r>
            <a:r>
              <a:rPr lang="es-ES" sz="1800" b="1" dirty="0"/>
              <a:t/>
            </a:r>
            <a:br>
              <a:rPr lang="es-ES" sz="1800" b="1" dirty="0"/>
            </a:br>
            <a:endParaRPr lang="es-ES" sz="18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983325" y="1254034"/>
            <a:ext cx="8915400" cy="2917372"/>
          </a:xfrm>
        </p:spPr>
        <p:txBody>
          <a:bodyPr>
            <a:normAutofit/>
          </a:bodyPr>
          <a:lstStyle/>
          <a:p>
            <a:r>
              <a:rPr lang="es-ES" sz="2000" dirty="0">
                <a:solidFill>
                  <a:prstClr val="black">
                    <a:lumMod val="85000"/>
                    <a:lumOff val="15000"/>
                  </a:prstClr>
                </a:solidFill>
                <a:ea typeface="+mj-ea"/>
                <a:cs typeface="+mj-cs"/>
              </a:rPr>
              <a:t>Se evidencia en los estudiantes de la Institución Educativa Mamón de María:</a:t>
            </a:r>
            <a:br>
              <a:rPr lang="es-ES" sz="2000" dirty="0">
                <a:solidFill>
                  <a:prstClr val="black">
                    <a:lumMod val="85000"/>
                    <a:lumOff val="15000"/>
                  </a:prstClr>
                </a:solidFill>
                <a:ea typeface="+mj-ea"/>
                <a:cs typeface="+mj-cs"/>
              </a:rPr>
            </a:br>
            <a:r>
              <a:rPr lang="es-ES" sz="2000" dirty="0">
                <a:solidFill>
                  <a:prstClr val="black">
                    <a:lumMod val="85000"/>
                    <a:lumOff val="15000"/>
                  </a:prstClr>
                </a:solidFill>
                <a:ea typeface="+mj-ea"/>
                <a:cs typeface="+mj-cs"/>
              </a:rPr>
              <a:t>Bajo desarrollo del razonamiento lógico-matemático.</a:t>
            </a:r>
            <a:br>
              <a:rPr lang="es-ES" sz="2000" dirty="0">
                <a:solidFill>
                  <a:prstClr val="black">
                    <a:lumMod val="85000"/>
                    <a:lumOff val="15000"/>
                  </a:prstClr>
                </a:solidFill>
                <a:ea typeface="+mj-ea"/>
                <a:cs typeface="+mj-cs"/>
              </a:rPr>
            </a:br>
            <a:r>
              <a:rPr lang="es-ES" sz="2000" dirty="0">
                <a:solidFill>
                  <a:prstClr val="black">
                    <a:lumMod val="85000"/>
                    <a:lumOff val="15000"/>
                  </a:prstClr>
                </a:solidFill>
                <a:ea typeface="+mj-ea"/>
                <a:cs typeface="+mj-cs"/>
              </a:rPr>
              <a:t>Dificultades en la comprensión y resolución de problemas.</a:t>
            </a:r>
            <a:br>
              <a:rPr lang="es-ES" sz="2000" dirty="0">
                <a:solidFill>
                  <a:prstClr val="black">
                    <a:lumMod val="85000"/>
                    <a:lumOff val="15000"/>
                  </a:prstClr>
                </a:solidFill>
                <a:ea typeface="+mj-ea"/>
                <a:cs typeface="+mj-cs"/>
              </a:rPr>
            </a:br>
            <a:r>
              <a:rPr lang="es-ES" sz="2000" dirty="0">
                <a:solidFill>
                  <a:prstClr val="black">
                    <a:lumMod val="85000"/>
                    <a:lumOff val="15000"/>
                  </a:prstClr>
                </a:solidFill>
                <a:ea typeface="+mj-ea"/>
                <a:cs typeface="+mj-cs"/>
              </a:rPr>
              <a:t>Desmotivación y ansiedad frente al área de matemáticas.</a:t>
            </a:r>
            <a:br>
              <a:rPr lang="es-ES" sz="2000" dirty="0">
                <a:solidFill>
                  <a:prstClr val="black">
                    <a:lumMod val="85000"/>
                    <a:lumOff val="15000"/>
                  </a:prstClr>
                </a:solidFill>
                <a:ea typeface="+mj-ea"/>
                <a:cs typeface="+mj-cs"/>
              </a:rPr>
            </a:br>
            <a:r>
              <a:rPr lang="es-ES" sz="2000" dirty="0">
                <a:solidFill>
                  <a:prstClr val="black">
                    <a:lumMod val="85000"/>
                    <a:lumOff val="15000"/>
                  </a:prstClr>
                </a:solidFill>
                <a:ea typeface="+mj-ea"/>
                <a:cs typeface="+mj-cs"/>
              </a:rPr>
              <a:t>Resultados poco favorables en evaluaciones internas y externas.</a:t>
            </a:r>
            <a:br>
              <a:rPr lang="es-ES" sz="2000" dirty="0">
                <a:solidFill>
                  <a:prstClr val="black">
                    <a:lumMod val="85000"/>
                    <a:lumOff val="15000"/>
                  </a:prstClr>
                </a:solidFill>
                <a:ea typeface="+mj-ea"/>
                <a:cs typeface="+mj-cs"/>
              </a:rPr>
            </a:br>
            <a:r>
              <a:rPr lang="es-ES" sz="2000" dirty="0">
                <a:solidFill>
                  <a:prstClr val="black">
                    <a:lumMod val="85000"/>
                    <a:lumOff val="15000"/>
                  </a:prstClr>
                </a:solidFill>
                <a:ea typeface="+mj-ea"/>
                <a:cs typeface="+mj-cs"/>
              </a:rPr>
              <a:t>Por lo anterior, se hace necesario implementar estrategias pedagógicas innovadoras que fortalezcan las competencias matemáticas desde una perspectiva práctica, lúdica e inclusiva.</a:t>
            </a:r>
            <a:endParaRPr lang="en-US" sz="2000" dirty="0"/>
          </a:p>
        </p:txBody>
      </p:sp>
      <p:pic>
        <p:nvPicPr>
          <p:cNvPr id="14338" name="Picture 2" descr="Justificación de un proyecto: qué es, cómo hacer y ejemplos - Enciclopedia  Significad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7532" y="4076496"/>
            <a:ext cx="4571999" cy="2651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82889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699593"/>
          </a:xfrm>
        </p:spPr>
        <p:txBody>
          <a:bodyPr>
            <a:normAutofit fontScale="90000"/>
          </a:bodyPr>
          <a:lstStyle/>
          <a:p>
            <a:r>
              <a:rPr lang="es-ES" b="1" dirty="0"/>
              <a:t>MARCO CONCEPTUAL</a:t>
            </a:r>
            <a:br>
              <a:rPr lang="es-ES" b="1" dirty="0"/>
            </a:br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824343" y="1665148"/>
            <a:ext cx="8915400" cy="3777622"/>
          </a:xfrm>
        </p:spPr>
        <p:txBody>
          <a:bodyPr>
            <a:normAutofit fontScale="85000" lnSpcReduction="10000"/>
          </a:bodyPr>
          <a:lstStyle/>
          <a:p>
            <a:r>
              <a:rPr lang="es-ES" sz="3200" dirty="0">
                <a:solidFill>
                  <a:prstClr val="black">
                    <a:lumMod val="85000"/>
                    <a:lumOff val="15000"/>
                  </a:prstClr>
                </a:solidFill>
                <a:ea typeface="+mj-ea"/>
                <a:cs typeface="+mj-cs"/>
              </a:rPr>
              <a:t>El proyecto se fundamenta en el aprendizaje significativo, el aprendizaje basado en juegos (ABJ) y el uso de material concreto como medio para favorecer la comprensión de conceptos matemáticos abstractos. Diversos estudios demuestran que el uso de actividades lúdicas mejora la motivación, el razonamiento lógico y la capacidad de resolución de problemas, especialmente en contextos rurales.</a:t>
            </a:r>
            <a:br>
              <a:rPr lang="es-ES" sz="3200" dirty="0">
                <a:solidFill>
                  <a:prstClr val="black">
                    <a:lumMod val="85000"/>
                    <a:lumOff val="15000"/>
                  </a:prstClr>
                </a:solidFill>
                <a:ea typeface="+mj-ea"/>
                <a:cs typeface="+mj-cs"/>
              </a:rPr>
            </a:br>
            <a:endParaRPr lang="en-US" dirty="0"/>
          </a:p>
        </p:txBody>
      </p:sp>
      <p:pic>
        <p:nvPicPr>
          <p:cNvPr id="15362" name="Picture 2" descr="Descarga iconos gratuitos de Justificacion en PNG y SV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335" y="1839232"/>
            <a:ext cx="2883716" cy="3429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09721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92926" y="885367"/>
            <a:ext cx="5392834" cy="751844"/>
          </a:xfrm>
        </p:spPr>
        <p:txBody>
          <a:bodyPr>
            <a:normAutofit fontScale="90000"/>
          </a:bodyPr>
          <a:lstStyle/>
          <a:p>
            <a:r>
              <a:rPr lang="es-ES" sz="5300" b="1" dirty="0"/>
              <a:t>Objetivo </a:t>
            </a:r>
            <a:r>
              <a:rPr lang="es-ES" sz="5300" b="1" dirty="0" smtClean="0"/>
              <a:t>general.</a:t>
            </a:r>
            <a:r>
              <a:rPr lang="es-ES" b="1" dirty="0"/>
              <a:t/>
            </a:r>
            <a:br>
              <a:rPr lang="es-ES" b="1" dirty="0"/>
            </a:br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592926" y="2230790"/>
            <a:ext cx="8915400" cy="3187337"/>
          </a:xfrm>
        </p:spPr>
        <p:txBody>
          <a:bodyPr>
            <a:normAutofit lnSpcReduction="10000"/>
          </a:bodyPr>
          <a:lstStyle/>
          <a:p>
            <a:r>
              <a:rPr lang="es-ES" sz="3200" dirty="0">
                <a:solidFill>
                  <a:prstClr val="black">
                    <a:lumMod val="85000"/>
                    <a:lumOff val="15000"/>
                  </a:prstClr>
                </a:solidFill>
                <a:ea typeface="+mj-ea"/>
                <a:cs typeface="+mj-cs"/>
              </a:rPr>
              <a:t>Fortalecer las competencias lógico-matemáticas en los estudiantes mediante estrategias lúdicas, manipulativas y retadoras, que promuevan el pensamiento crítico, la creatividad y la resolución de problemas.</a:t>
            </a:r>
            <a:br>
              <a:rPr lang="es-ES" sz="3200" dirty="0">
                <a:solidFill>
                  <a:prstClr val="black">
                    <a:lumMod val="85000"/>
                    <a:lumOff val="15000"/>
                  </a:prstClr>
                </a:solidFill>
                <a:ea typeface="+mj-ea"/>
                <a:cs typeface="+mj-cs"/>
              </a:rPr>
            </a:br>
            <a:endParaRPr lang="en-US" dirty="0"/>
          </a:p>
        </p:txBody>
      </p:sp>
      <p:pic>
        <p:nvPicPr>
          <p:cNvPr id="1026" name="Picture 2" descr="2.200+ Dibujos Animados De Detectives Y Espías Con Lupa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621" y="1348317"/>
            <a:ext cx="2369911" cy="36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525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48984" y="641527"/>
            <a:ext cx="6794914" cy="882473"/>
          </a:xfrm>
        </p:spPr>
        <p:txBody>
          <a:bodyPr>
            <a:normAutofit/>
          </a:bodyPr>
          <a:lstStyle/>
          <a:p>
            <a:r>
              <a:rPr lang="en-US" sz="4800" b="1" dirty="0"/>
              <a:t>Objetivos </a:t>
            </a:r>
            <a:r>
              <a:rPr lang="en-US" sz="4800" b="1" dirty="0" smtClean="0"/>
              <a:t>específicos.</a:t>
            </a:r>
            <a:endParaRPr lang="en-US" sz="4800" b="1" dirty="0"/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1613852" y="1854374"/>
            <a:ext cx="9141745" cy="3970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Desarrollar el razonamiento lógico y espacial.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Fomentar la resolución de problemas mediante juegos matemáticos.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Potenciar habilidades como la concentración, la visualización y el trabajo colaborativo.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Motivar el gusto por la matemática a través de actividades dinámicas y significativas.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Preparar a los estudiantes para retos matemáticos tipo olimpiadas.</a:t>
            </a:r>
          </a:p>
        </p:txBody>
      </p:sp>
      <p:pic>
        <p:nvPicPr>
          <p:cNvPr id="2051" name="Picture 3" descr="pequeño detective observando grandes huellas con una lupa 10716908 Vector  en Vecteez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936481" y="67542"/>
            <a:ext cx="1940833" cy="2179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46069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92926" y="624110"/>
            <a:ext cx="8736926" cy="908599"/>
          </a:xfrm>
        </p:spPr>
        <p:txBody>
          <a:bodyPr>
            <a:normAutofit/>
          </a:bodyPr>
          <a:lstStyle/>
          <a:p>
            <a:r>
              <a:rPr lang="en-US" sz="4800" b="1" dirty="0"/>
              <a:t>Competencias que fortalece</a:t>
            </a:r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2592926" y="2121576"/>
            <a:ext cx="5407249" cy="3539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Razonamiento lógico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Pensamiento matemático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Visualización espacial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Análisis y síntesis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Resolución de problemas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Trabajo en equipo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Creatividad y perseverancia</a:t>
            </a:r>
          </a:p>
        </p:txBody>
      </p:sp>
      <p:pic>
        <p:nvPicPr>
          <p:cNvPr id="3075" name="Picture 3" descr="Pensamiento lógico: qué es, características, tipos y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6792" y="1968137"/>
            <a:ext cx="3926567" cy="3219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09365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4982" y="641687"/>
            <a:ext cx="8333349" cy="5471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8121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5899" y="234466"/>
            <a:ext cx="5341312" cy="6389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132535"/>
      </p:ext>
    </p:extLst>
  </p:cSld>
  <p:clrMapOvr>
    <a:masterClrMapping/>
  </p:clrMapOvr>
</p:sld>
</file>

<file path=ppt/theme/theme1.xml><?xml version="1.0" encoding="utf-8"?>
<a:theme xmlns:a="http://schemas.openxmlformats.org/drawingml/2006/main" name="Espiral">
  <a:themeElements>
    <a:clrScheme name="Wisp">
      <a:dk1>
        <a:sysClr val="windowText" lastClr="000000"/>
      </a:dk1>
      <a:lt1>
        <a:sysClr val="window" lastClr="FFFFFF"/>
      </a:lt1>
      <a:dk2>
        <a:srgbClr val="647252"/>
      </a:dk2>
      <a:lt2>
        <a:srgbClr val="EAE8CF"/>
      </a:lt2>
      <a:accent1>
        <a:srgbClr val="E78712"/>
      </a:accent1>
      <a:accent2>
        <a:srgbClr val="B73C26"/>
      </a:accent2>
      <a:accent3>
        <a:srgbClr val="865331"/>
      </a:accent3>
      <a:accent4>
        <a:srgbClr val="B38648"/>
      </a:accent4>
      <a:accent5>
        <a:srgbClr val="BBB473"/>
      </a:accent5>
      <a:accent6>
        <a:srgbClr val="849276"/>
      </a:accent6>
      <a:hlink>
        <a:srgbClr val="FDAB2A"/>
      </a:hlink>
      <a:folHlink>
        <a:srgbClr val="CCB182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54F6613E-5ED7-40ED-90A8-F639BE712C0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212</TotalTime>
  <Words>587</Words>
  <Application>Microsoft Office PowerPoint</Application>
  <PresentationFormat>Panorámica</PresentationFormat>
  <Paragraphs>124</Paragraphs>
  <Slides>21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21</vt:i4>
      </vt:variant>
    </vt:vector>
  </HeadingPairs>
  <TitlesOfParts>
    <vt:vector size="25" baseType="lpstr">
      <vt:lpstr>Arial</vt:lpstr>
      <vt:lpstr>Century Gothic</vt:lpstr>
      <vt:lpstr>Wingdings 3</vt:lpstr>
      <vt:lpstr>Espiral</vt:lpstr>
      <vt:lpstr>PROYECTO INSTITUCIONAL </vt:lpstr>
      <vt:lpstr>JUSTIFICACIÓN </vt:lpstr>
      <vt:lpstr>PLANTEAMIENTO DEL PROBLEMA </vt:lpstr>
      <vt:lpstr>MARCO CONCEPTUAL </vt:lpstr>
      <vt:lpstr>Objetivo general. </vt:lpstr>
      <vt:lpstr>Objetivos específicos.</vt:lpstr>
      <vt:lpstr>Competencias que fortalece</vt:lpstr>
      <vt:lpstr>Presentación de PowerPoint</vt:lpstr>
      <vt:lpstr>Presentación de PowerPoint</vt:lpstr>
      <vt:lpstr>Componentes del proyecto.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Metodología.</vt:lpstr>
      <vt:lpstr>Presentación de PowerPoint</vt:lpstr>
      <vt:lpstr>Presentación de PowerPoint</vt:lpstr>
      <vt:lpstr>CRONOGRAMA DE ACTIVIDADES </vt:lpstr>
      <vt:lpstr>IMPACTO ESPERADO </vt:lpstr>
      <vt:lpstr>CONCLUSIÓN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PROYECTO INSTITUCIONAL</dc:title>
  <dc:creator>USUARIO</dc:creator>
  <cp:lastModifiedBy>USUARIO</cp:lastModifiedBy>
  <cp:revision>13</cp:revision>
  <dcterms:created xsi:type="dcterms:W3CDTF">2026-01-13T22:59:44Z</dcterms:created>
  <dcterms:modified xsi:type="dcterms:W3CDTF">2026-01-14T02:34:12Z</dcterms:modified>
</cp:coreProperties>
</file>